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70" r:id="rId17"/>
    <p:sldId id="271" r:id="rId18"/>
    <p:sldId id="273" r:id="rId19"/>
    <p:sldId id="27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9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33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9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0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01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95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7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30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1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4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5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643A9FD-7429-49AE-A19B-B4A0EFDDDCF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36912"/>
            <a:ext cx="6406480" cy="182976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«Правильное питание – залог здоровья»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3717032"/>
            <a:ext cx="8028384" cy="20162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Употребление моркови очень полезно для зрения и для профилактики раковых заболеваний, источник витамина А.</a:t>
            </a:r>
          </a:p>
          <a:p>
            <a:r>
              <a:rPr lang="ru-RU" sz="2400" dirty="0" smtClean="0"/>
              <a:t>Капуста улучшает обмен холестерина и является сильным </a:t>
            </a:r>
            <a:r>
              <a:rPr lang="ru-RU" sz="2400" dirty="0" err="1" smtClean="0"/>
              <a:t>антиаллергеном</a:t>
            </a:r>
            <a:r>
              <a:rPr lang="ru-RU" sz="2400" dirty="0" smtClean="0"/>
              <a:t>, первый источник витамина 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&amp;Kcy;&amp;acy;&amp;rcy;&amp;tcy;&amp;icy;&amp;ncy;&amp;kcy;&amp;acy; 6 &amp;icy;&amp;zcy; 159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06636"/>
            <a:ext cx="2808312" cy="2102283"/>
          </a:xfrm>
          <a:prstGeom prst="rect">
            <a:avLst/>
          </a:prstGeom>
          <a:noFill/>
        </p:spPr>
      </p:pic>
      <p:pic>
        <p:nvPicPr>
          <p:cNvPr id="22532" name="Picture 4" descr="&amp;Kcy;&amp;acy;&amp;rcy;&amp;tcy;&amp;icy;&amp;ncy;&amp;kcy;&amp;acy; 4 &amp;icy;&amp;zcy; 159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1381025"/>
            <a:ext cx="2664296" cy="199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4207701"/>
            <a:ext cx="7653536" cy="2317643"/>
          </a:xfrm>
        </p:spPr>
        <p:txBody>
          <a:bodyPr/>
          <a:lstStyle/>
          <a:p>
            <a:r>
              <a:rPr lang="ru-RU" sz="2400" dirty="0" smtClean="0"/>
              <a:t>Свёкла улучшает работу кишечника, снижает артериальное давление.</a:t>
            </a:r>
            <a:br>
              <a:rPr lang="ru-RU" sz="2400" dirty="0" smtClean="0"/>
            </a:br>
            <a:r>
              <a:rPr lang="ru-RU" sz="2400" dirty="0" smtClean="0"/>
              <a:t>Наличие йода в ней делает её ценным для профилактики заболеваний щитовидной железы и укрепления иммунитета.</a:t>
            </a:r>
          </a:p>
          <a:p>
            <a:endParaRPr lang="ru-RU" sz="2400" dirty="0"/>
          </a:p>
        </p:txBody>
      </p:sp>
      <p:pic>
        <p:nvPicPr>
          <p:cNvPr id="24578" name="Picture 2" descr="http://im4-tub-ru.yandex.net/i?id=225783550-3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290110" cy="170995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4580" name="Picture 4" descr="http://im3-tub-ru.yandex.net/i?id=363896688-4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174257" cy="163794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4582" name="Picture 6" descr="&amp;Kcy;&amp;acy;&amp;rcy;&amp;tcy;&amp;icy;&amp;ncy;&amp;kcy;&amp;acy; 8 &amp;icy;&amp;zcy; 29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871"/>
            <a:ext cx="2016224" cy="3137647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4423725"/>
            <a:ext cx="7956376" cy="18855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1 грамм свежих помидоров удовлетворяют суточную потребность организма в витаминах А и С, кроме того они содержат витамины В1, В2, В3, К, РР, сахар, минеральные соли, лимонную и яблочные кислоты.</a:t>
            </a:r>
          </a:p>
          <a:p>
            <a:pPr algn="just"/>
            <a:endParaRPr lang="ru-RU" sz="2400" dirty="0"/>
          </a:p>
        </p:txBody>
      </p:sp>
      <p:pic>
        <p:nvPicPr>
          <p:cNvPr id="23554" name="Picture 2" descr="http://im0-tub-ru.yandex.net/i?id=65256369-1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2726015" cy="203542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3556" name="Picture 4" descr="http://im3-tub-ru.yandex.net/i?id=488970342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30790"/>
            <a:ext cx="2212383" cy="194421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3558" name="Picture 6" descr="http://im2-tub-ru.yandex.net/i?id=190853751-3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848" y="1556792"/>
            <a:ext cx="2308653" cy="201622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3861048"/>
            <a:ext cx="7956376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Яблоки обладают общеукрепляющим действием.  Хороши для почек, сердечно – сосудистой системы, обмена веществ.</a:t>
            </a:r>
          </a:p>
          <a:p>
            <a:r>
              <a:rPr lang="ru-RU" sz="2800" dirty="0" smtClean="0"/>
              <a:t>Малина улучшает пищеварение, полезна при атеросклерозе и гипертонической болезни.</a:t>
            </a:r>
          </a:p>
          <a:p>
            <a:r>
              <a:rPr lang="ru-RU" sz="2800" dirty="0" smtClean="0"/>
              <a:t>Черная смородина богата общеукрепляющим витамином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5602" name="Picture 2" descr="http://im4-tub-ru.yandex.net/i?id=375211215-5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467" y="533836"/>
            <a:ext cx="2334421" cy="174303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5604" name="Picture 4" descr="http://im4-tub-ru.yandex.net/i?id=277886284-4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870" y="1592508"/>
            <a:ext cx="2395164" cy="178839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5606" name="Picture 6" descr="http://im0-tub-ru.yandex.net/i?id=384384392-6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2448272" cy="1734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Зелень в рационе питания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35200" y="4149080"/>
            <a:ext cx="7908799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Салат, укроп, петрушка – хорошая профилактика инфаркта, улучшают водный баланс, благотворно влияют при малокровии, авитаминозе, источники витаминов группы В, аскорбиновой кислоты, калия, кальция, магния, железа.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im6-tub-ru.yandex.net/i?id=474656898-5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268249" cy="169362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6628" name="Picture 4" descr="http://im3-tub-ru.yandex.net/i?id=953560234-0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17220"/>
            <a:ext cx="2124233" cy="158609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6630" name="Picture 6" descr="http://im8-tub-ru.yandex.net/i?id=341210719-4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201" y="1161228"/>
            <a:ext cx="2169239" cy="16197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Как часто принимать пищу?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64088" y="1700808"/>
            <a:ext cx="3528392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Нормальное питание – четырехразовое. Важно придерживаться режима и культуры питания.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Пренебрежение правилами приема пищи может стать причиной различных болезней желудка, печени, кишечника, кровеносной системы, а так же рака.</a:t>
            </a:r>
          </a:p>
          <a:p>
            <a:pPr marL="0" indent="0" algn="just"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&amp;Kcy;&amp;acy;&amp;rcy;&amp;tcy;&amp;icy;&amp;ncy;&amp;kcy;&amp;acy; 3 &amp;icy;&amp;zcy; 192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754" y="1671960"/>
            <a:ext cx="3958617" cy="377326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Правила правильного питания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1268760"/>
            <a:ext cx="7704856" cy="3369973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Есть немного, 4-5 раз в день, не торопясь, тщательно пережевывая пищу.</a:t>
            </a:r>
          </a:p>
          <a:p>
            <a:r>
              <a:rPr lang="ru-RU" sz="2600" dirty="0" smtClean="0"/>
              <a:t>Есть нежирную пищу.</a:t>
            </a:r>
          </a:p>
          <a:p>
            <a:r>
              <a:rPr lang="ru-RU" sz="2600" dirty="0" smtClean="0"/>
              <a:t>Правильно выбирать продукты: рыбу, нежирное мясо, молоко, овощи.</a:t>
            </a:r>
          </a:p>
          <a:p>
            <a:r>
              <a:rPr lang="ru-RU" sz="2600" dirty="0" smtClean="0"/>
              <a:t>Правильно готовить: лучше на пару или тушить.</a:t>
            </a:r>
          </a:p>
          <a:p>
            <a:r>
              <a:rPr lang="ru-RU" sz="2600" dirty="0" smtClean="0"/>
              <a:t>Не злоупотреблять сладким.</a:t>
            </a:r>
          </a:p>
          <a:p>
            <a:endParaRPr lang="ru-RU" dirty="0"/>
          </a:p>
        </p:txBody>
      </p:sp>
      <p:pic>
        <p:nvPicPr>
          <p:cNvPr id="27650" name="Picture 2" descr="http://im3-tub-ru.yandex.net/i?id=411467903-6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826" y="4626836"/>
            <a:ext cx="2150187" cy="197817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7652" name="Picture 4" descr="http://im3-tub-ru.yandex.net/i?id=73062451-0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49383"/>
            <a:ext cx="2098774" cy="195562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Ликвидируем ошибки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980729"/>
            <a:ext cx="7956376" cy="352839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 smtClean="0"/>
              <a:t>Не слишком ли много я ем?</a:t>
            </a:r>
          </a:p>
          <a:p>
            <a:pPr algn="just"/>
            <a:r>
              <a:rPr lang="ru-RU" sz="2600" dirty="0" smtClean="0"/>
              <a:t>От чего следовало бы отказаться?</a:t>
            </a:r>
          </a:p>
          <a:p>
            <a:pPr algn="just"/>
            <a:r>
              <a:rPr lang="ru-RU" sz="2600" dirty="0" smtClean="0"/>
              <a:t>Когда я должен был отказаться от приема пищи?</a:t>
            </a:r>
          </a:p>
          <a:p>
            <a:pPr algn="just"/>
            <a:r>
              <a:rPr lang="ru-RU" sz="2600" dirty="0" smtClean="0"/>
              <a:t>Всегда ли пища была хорошо приготовлена?</a:t>
            </a:r>
          </a:p>
          <a:p>
            <a:pPr algn="just"/>
            <a:r>
              <a:rPr lang="ru-RU" sz="2600" dirty="0" smtClean="0"/>
              <a:t>Достаточно ли витаминов в моем рационе?</a:t>
            </a:r>
          </a:p>
          <a:p>
            <a:pPr algn="just"/>
            <a:r>
              <a:rPr lang="ru-RU" sz="2600" dirty="0" smtClean="0"/>
              <a:t>Не нарушил ли я режим питания?</a:t>
            </a:r>
          </a:p>
          <a:p>
            <a:pPr algn="just"/>
            <a:r>
              <a:rPr lang="ru-RU" sz="2600" dirty="0" smtClean="0"/>
              <a:t>Не совершил ли я ошибок во время приема пищи?</a:t>
            </a:r>
          </a:p>
          <a:p>
            <a:endParaRPr lang="ru-RU" dirty="0"/>
          </a:p>
        </p:txBody>
      </p:sp>
      <p:pic>
        <p:nvPicPr>
          <p:cNvPr id="4" name="Picture 6" descr="http://im7-tub-ru.yandex.net/i?id=289674953-0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04380"/>
            <a:ext cx="2376264" cy="230178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i="1" dirty="0" smtClean="0">
                <a:solidFill>
                  <a:srgbClr val="FF9900"/>
                </a:solidFill>
                <a:latin typeface="Calibri" pitchFamily="34" charset="0"/>
                <a:cs typeface="Lucida Sans Unicode"/>
              </a:rPr>
              <a:t/>
            </a:r>
            <a:br>
              <a:rPr lang="ru-RU" altLang="ru-RU" sz="3300" i="1" dirty="0" smtClean="0">
                <a:solidFill>
                  <a:srgbClr val="FF9900"/>
                </a:solidFill>
                <a:latin typeface="Calibri" pitchFamily="34" charset="0"/>
                <a:cs typeface="Lucida Sans Unicode"/>
              </a:rPr>
            </a:br>
            <a:r>
              <a:rPr lang="ru-RU" altLang="ru-RU" sz="3200" i="1" dirty="0" smtClean="0">
                <a:solidFill>
                  <a:schemeClr val="tx1"/>
                </a:solidFill>
                <a:latin typeface="+mn-lt"/>
                <a:cs typeface="Lucida Sans Unicode"/>
              </a:rPr>
              <a:t>Вывод</a:t>
            </a:r>
            <a:r>
              <a:rPr lang="ru-RU" altLang="ru-RU" sz="3200" i="1" dirty="0">
                <a:solidFill>
                  <a:schemeClr val="tx1"/>
                </a:solidFill>
                <a:latin typeface="+mn-lt"/>
                <a:cs typeface="Lucida Sans Unicode"/>
              </a:rPr>
              <a:t>:</a:t>
            </a:r>
            <a:r>
              <a:rPr lang="ru-RU" altLang="ru-RU" sz="2500" i="1" dirty="0">
                <a:solidFill>
                  <a:srgbClr val="FF9900"/>
                </a:solidFill>
                <a:cs typeface="Lucida Sans Unicode"/>
              </a:rPr>
              <a:t/>
            </a:r>
            <a:br>
              <a:rPr lang="ru-RU" altLang="ru-RU" sz="2500" i="1" dirty="0">
                <a:solidFill>
                  <a:srgbClr val="FF9900"/>
                </a:solidFill>
                <a:cs typeface="Lucida Sans Unicod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cs typeface="Lucida Sans Unicode"/>
              </a:rPr>
              <a:t>Недостаточное поступление питательных веществ в юношеском возрасте отрицательно сказывается на показателях физического развития, заболеваемости, успеваемости, способствует проявлению обменных нарушений и хронических патологий</a:t>
            </a:r>
            <a:r>
              <a:rPr lang="ru-RU" altLang="ru-RU" sz="2400" dirty="0" smtClean="0">
                <a:cs typeface="Lucida Sans Unicode"/>
              </a:rPr>
              <a:t>.</a:t>
            </a:r>
          </a:p>
          <a:p>
            <a:pPr marL="0" lvl="0" indent="0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ru-RU" altLang="ru-RU" sz="2400" dirty="0"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cs typeface="Lucida Sans Unicode"/>
              </a:rPr>
              <a:t>Проблема правильной организации питания школьников имеет не только медицинское, но и большое социально-экономическое значение, так как является одним из важных факторов, формирующих здоровье и последующее развитие человека</a:t>
            </a:r>
            <a:r>
              <a:rPr lang="ru-RU" altLang="ru-RU" sz="2400" dirty="0" smtClean="0">
                <a:cs typeface="Lucida Sans Unicode"/>
              </a:rPr>
              <a:t>.</a:t>
            </a:r>
            <a:endParaRPr lang="ru-RU" altLang="ru-RU" sz="2400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7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1628800"/>
            <a:ext cx="7410450" cy="4525963"/>
          </a:xfrm>
        </p:spPr>
        <p:txBody>
          <a:bodyPr/>
          <a:lstStyle/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Питание обеспечивает адекватность биохимической адаптации растущего организма к постоянно изменяющимся условиям жизни. </a:t>
            </a:r>
            <a:endParaRPr lang="ru-RU" altLang="ru-RU" sz="2400" dirty="0" smtClean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altLang="ru-RU" sz="2400" dirty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Именно в детском возрасте формируется пищевой стереотип, закладываются особенности метаболизма взрослого человека</a:t>
            </a:r>
            <a:r>
              <a:rPr lang="ru-RU" altLang="ru-RU" sz="2400" dirty="0" smtClean="0">
                <a:solidFill>
                  <a:srgbClr val="000000"/>
                </a:solidFill>
                <a:cs typeface="Lucida Sans Unicode"/>
              </a:rPr>
              <a:t>.</a:t>
            </a:r>
          </a:p>
          <a:p>
            <a:pPr marL="0" lvl="0" indent="0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ru-RU" altLang="ru-RU" sz="2400" dirty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 Таким образом, от правильной организации питания в детском возрасте во многом зависит состояние здоровья взрослого человека.</a:t>
            </a:r>
          </a:p>
          <a:p>
            <a:pPr lvl="0" algn="just"/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5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ea typeface="+mn-ea"/>
                <a:cs typeface="+mn-cs"/>
              </a:rPr>
              <a:t/>
            </a:r>
            <a:br>
              <a:rPr lang="ru-RU" sz="2800" dirty="0" smtClean="0">
                <a:ea typeface="+mn-ea"/>
                <a:cs typeface="+mn-cs"/>
              </a:rPr>
            </a:br>
            <a:r>
              <a:rPr lang="ru-RU" sz="2800" dirty="0" smtClean="0">
                <a:ea typeface="+mn-ea"/>
                <a:cs typeface="+mn-cs"/>
              </a:rPr>
              <a:t>Актуальность</a:t>
            </a:r>
            <a:r>
              <a:rPr lang="ru-RU" sz="2800" dirty="0">
                <a:ea typeface="+mn-ea"/>
                <a:cs typeface="+mn-cs"/>
              </a:rPr>
              <a:t>: польза правильного питания.</a:t>
            </a:r>
            <a:br>
              <a:rPr lang="ru-RU" sz="2800" dirty="0"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ea typeface="+mj-ea"/>
                <a:cs typeface="+mj-cs"/>
              </a:rPr>
              <a:t>Выявить влияние </a:t>
            </a:r>
            <a:r>
              <a:rPr lang="ru-RU" sz="2800" b="1" dirty="0">
                <a:solidFill>
                  <a:srgbClr val="000000"/>
                </a:solidFill>
                <a:ea typeface="+mj-ea"/>
                <a:cs typeface="+mj-cs"/>
              </a:rPr>
              <a:t>правильного питания на здоровье человека.</a:t>
            </a:r>
            <a:br>
              <a:rPr lang="ru-RU" sz="2800" b="1" dirty="0">
                <a:solidFill>
                  <a:srgbClr val="00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19" y="3933056"/>
            <a:ext cx="4174531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671" y="2307700"/>
            <a:ext cx="3507889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64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4624"/>
            <a:ext cx="633670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6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Забота о здоровье в ваших руках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8674" name="Picture 2" descr="&amp;Kcy;&amp;acy;&amp;rcy;&amp;tcy;&amp;icy;&amp;ncy;&amp;kcy;&amp;acy; 18 &amp;icy;&amp;zcy; 57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688632" cy="4550907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464496" cy="4320480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«Мы не живем для того, </a:t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чтобы есть, а едим для того, чтобы жить».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Сократ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&amp;Kcy;&amp;acy;&amp;rcy;&amp;tcy;&amp;icy;&amp;ncy;&amp;kcy;&amp;acy; 19 &amp;icy;&amp;zcy; 72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3"/>
            <a:ext cx="3384376" cy="487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Народные пословицы: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481328"/>
            <a:ext cx="7776864" cy="46119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Умеренность – лучший врач.</a:t>
            </a:r>
          </a:p>
          <a:p>
            <a:r>
              <a:rPr lang="ru-RU" sz="2400" dirty="0" smtClean="0"/>
              <a:t>-</a:t>
            </a:r>
            <a:r>
              <a:rPr lang="ru-RU" sz="2400" dirty="0" smtClean="0"/>
              <a:t> </a:t>
            </a:r>
            <a:r>
              <a:rPr lang="ru-RU" sz="2400" dirty="0" smtClean="0"/>
              <a:t>Только при умеренном образе жизни можно дожить до старости, при излишествах близка смерть.</a:t>
            </a:r>
          </a:p>
          <a:p>
            <a:r>
              <a:rPr lang="ru-RU" sz="2400" dirty="0" smtClean="0"/>
              <a:t>- Не в меру еда – болезнь и беда.</a:t>
            </a:r>
          </a:p>
          <a:p>
            <a:r>
              <a:rPr lang="ru-RU" sz="2400" dirty="0" smtClean="0"/>
              <a:t>- Хочешь, что бы тебя уважали – не говори много; хочешь быть здоровым – не ешь много.</a:t>
            </a:r>
          </a:p>
          <a:p>
            <a:r>
              <a:rPr lang="ru-RU" sz="2400" dirty="0" smtClean="0"/>
              <a:t>- И </a:t>
            </a:r>
            <a:r>
              <a:rPr lang="ru-RU" sz="2400" dirty="0" smtClean="0"/>
              <a:t>лекарство в избытке – яд.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smtClean="0"/>
              <a:t>Если ешь слишком много, то теряешь вкус, если говоришь слишком много, то теряешь разумные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 Как же правильно питаться? 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 Какие продукты полезно есть, чтобы оставаться здоровым? 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2132857"/>
            <a:ext cx="4629200" cy="4176464"/>
          </a:xfrm>
        </p:spPr>
        <p:txBody>
          <a:bodyPr/>
          <a:lstStyle/>
          <a:p>
            <a:r>
              <a:rPr lang="ru-RU" sz="2400" u="sng" dirty="0" smtClean="0"/>
              <a:t>Свежие разнообразные продукты</a:t>
            </a:r>
            <a:r>
              <a:rPr lang="ru-RU" sz="2400" dirty="0" smtClean="0"/>
              <a:t> – одно из непременных условий сохранения нашего здоровья. </a:t>
            </a:r>
          </a:p>
          <a:p>
            <a:r>
              <a:rPr lang="ru-RU" sz="2400" dirty="0" smtClean="0"/>
              <a:t>Сочетание белковой и углеводной пищи создает наиболее длительное чувство насыщения. </a:t>
            </a:r>
            <a:endParaRPr lang="ru-RU" sz="2400" dirty="0"/>
          </a:p>
        </p:txBody>
      </p:sp>
      <p:pic>
        <p:nvPicPr>
          <p:cNvPr id="28674" name="Picture 2" descr="&amp;Kcy;&amp;acy;&amp;rcy;&amp;tcy;&amp;icy;&amp;ncy;&amp;kcy;&amp;acy; 49 &amp;icy;&amp;zcy; 12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20" y="2204863"/>
            <a:ext cx="3127848" cy="3971871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4365104"/>
            <a:ext cx="7632848" cy="1944216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Обжаренная пища дольше задерживается в желудке и осложняет его работу. Увлечение специями, острыми приправами так же вредно.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Picture 2" descr="&amp;Kcy;&amp;acy;&amp;rcy;&amp;tcy;&amp;icy;&amp;ncy;&amp;kcy;&amp;acy; 7 &amp;icy;&amp;zcy; 67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283" y="260648"/>
            <a:ext cx="3344828" cy="2448272"/>
          </a:xfrm>
          <a:prstGeom prst="rect">
            <a:avLst/>
          </a:prstGeom>
          <a:noFill/>
        </p:spPr>
      </p:pic>
      <p:pic>
        <p:nvPicPr>
          <p:cNvPr id="30724" name="Picture 4" descr="&amp;Kcy;&amp;acy;&amp;rcy;&amp;tcy;&amp;icy;&amp;ncy;&amp;kcy;&amp;acy; 3 &amp;icy;&amp;zcy; 153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20788"/>
            <a:ext cx="365526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Полезна ли сладкая пища?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4365104"/>
            <a:ext cx="7416824" cy="19442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Сахар угнетает отделение желудочного сока. </a:t>
            </a:r>
          </a:p>
          <a:p>
            <a:pPr algn="just"/>
            <a:r>
              <a:rPr lang="ru-RU" sz="2400" dirty="0" smtClean="0"/>
              <a:t>Особенно полезны мед, изюм, финики. Они являются источником магния и калия, улучшают работу сердца.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704" name="Picture 8" descr="http://im6-tub-ru.yandex.net/i?id=98852498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08" y="1196751"/>
            <a:ext cx="2103768" cy="162498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9706" name="Picture 10" descr="http://im6-tub-ru.yandex.net/i?id=390353255-6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592288" cy="194421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9708" name="Picture 12" descr="http://im8-tub-ru.yandex.net/i?id=398395885-1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340260" cy="180980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Мясная пища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5013176"/>
            <a:ext cx="7797552" cy="1728192"/>
          </a:xfrm>
        </p:spPr>
        <p:txBody>
          <a:bodyPr/>
          <a:lstStyle/>
          <a:p>
            <a:pPr algn="just"/>
            <a:r>
              <a:rPr lang="ru-RU" sz="2400" u="sng" dirty="0" smtClean="0"/>
              <a:t>В мясной пище</a:t>
            </a:r>
            <a:r>
              <a:rPr lang="ru-RU" sz="2400" dirty="0" smtClean="0"/>
              <a:t> содержатся вещества, которые необходимы головному мозгу для его роста и развития. Мясо, рыба, молоко, яйца – источники белков. </a:t>
            </a:r>
          </a:p>
          <a:p>
            <a:endParaRPr lang="ru-RU" dirty="0"/>
          </a:p>
        </p:txBody>
      </p:sp>
      <p:pic>
        <p:nvPicPr>
          <p:cNvPr id="3074" name="Picture 2" descr="http://im6-tub-ru.yandex.net/i?id=467167256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410980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76" name="Picture 4" descr="http://im4-tub-ru.yandex.net/i?id=43733826-1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147" y="1168384"/>
            <a:ext cx="2307949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78" name="Picture 6" descr="http://im5-tub-ru.yandex.net/i?id=621695-3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2376264" cy="187220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80" name="Picture 8" descr="http://im6-tub-ru.yandex.net/i?id=102278912-19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122474"/>
            <a:ext cx="2410980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Полезны овощи и фрукты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4149081"/>
            <a:ext cx="6429400" cy="1584175"/>
          </a:xfrm>
        </p:spPr>
        <p:txBody>
          <a:bodyPr/>
          <a:lstStyle/>
          <a:p>
            <a:pPr algn="ctr"/>
            <a:r>
              <a:rPr lang="ru-RU" sz="2400" dirty="0" smtClean="0"/>
              <a:t>Полезны горох, фасоль, чечевица, сдобренные не пережаренным растительным маслом. </a:t>
            </a:r>
          </a:p>
          <a:p>
            <a:pPr algn="ctr"/>
            <a:r>
              <a:rPr lang="ru-RU" sz="2400" dirty="0" smtClean="0"/>
              <a:t>Полезен картофель во всех видах. Он источник витамина С. </a:t>
            </a:r>
            <a:endParaRPr lang="ru-RU" sz="2400" dirty="0"/>
          </a:p>
        </p:txBody>
      </p:sp>
      <p:pic>
        <p:nvPicPr>
          <p:cNvPr id="1026" name="Picture 2" descr="&amp;Kcy;&amp;acy;&amp;rcy;&amp;tcy;&amp;icy;&amp;ncy;&amp;kcy;&amp;acy; 9 &amp;icy;&amp;zcy; 1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078115" cy="2304256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acy; 2 &amp;icy;&amp;zcy; 162179"/>
          <p:cNvPicPr>
            <a:picLocks noChangeAspect="1" noChangeArrowheads="1"/>
          </p:cNvPicPr>
          <p:nvPr/>
        </p:nvPicPr>
        <p:blipFill>
          <a:blip r:embed="rId3" cstate="print"/>
          <a:srcRect b="13417"/>
          <a:stretch>
            <a:fillRect/>
          </a:stretch>
        </p:blipFill>
        <p:spPr bwMode="auto">
          <a:xfrm>
            <a:off x="5076057" y="1412776"/>
            <a:ext cx="3053794" cy="2304256"/>
          </a:xfrm>
          <a:prstGeom prst="rect">
            <a:avLst/>
          </a:prstGeom>
          <a:noFill/>
        </p:spPr>
      </p:pic>
      <p:pic>
        <p:nvPicPr>
          <p:cNvPr id="6" name="Picture 2" descr="http://im5-tub-ru.yandex.net/i?id=586599165-3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1584176" cy="117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121</TotalTime>
  <Words>586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Design</vt:lpstr>
      <vt:lpstr>«Правильное питание – залог здоровья»</vt:lpstr>
      <vt:lpstr> Актуальность: польза правильного питания. </vt:lpstr>
      <vt:lpstr>«Мы не живем для того,  чтобы есть, а едим для того, чтобы жить». Сократ </vt:lpstr>
      <vt:lpstr>Народные пословицы:</vt:lpstr>
      <vt:lpstr> - Как же правильно питаться?  - Какие продукты полезно есть, чтобы оставаться здоровым?  </vt:lpstr>
      <vt:lpstr>Слайд 6</vt:lpstr>
      <vt:lpstr>Полезна ли сладкая пища?</vt:lpstr>
      <vt:lpstr>Мясная пища</vt:lpstr>
      <vt:lpstr>Полезны овощи и фрукты</vt:lpstr>
      <vt:lpstr>Слайд 10</vt:lpstr>
      <vt:lpstr>Слайд 11</vt:lpstr>
      <vt:lpstr>Слайд 12</vt:lpstr>
      <vt:lpstr>Слайд 13</vt:lpstr>
      <vt:lpstr>Зелень в рационе питания</vt:lpstr>
      <vt:lpstr>Как часто принимать пищу? </vt:lpstr>
      <vt:lpstr>Правила правильного питания </vt:lpstr>
      <vt:lpstr>Ликвидируем ошибки</vt:lpstr>
      <vt:lpstr> Вывод: </vt:lpstr>
      <vt:lpstr>Слайд 19</vt:lpstr>
      <vt:lpstr> Забота о здоровье в ваших руках  </vt:lpstr>
    </vt:vector>
  </TitlesOfParts>
  <Company>Fairy Tail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– залог здоровья»</dc:title>
  <dc:creator>Мама</dc:creator>
  <cp:lastModifiedBy>Роман</cp:lastModifiedBy>
  <cp:revision>15</cp:revision>
  <dcterms:created xsi:type="dcterms:W3CDTF">2012-06-01T15:06:15Z</dcterms:created>
  <dcterms:modified xsi:type="dcterms:W3CDTF">2016-04-03T10:12:08Z</dcterms:modified>
</cp:coreProperties>
</file>